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4" r:id="rId3"/>
    <p:sldId id="265" r:id="rId4"/>
    <p:sldId id="266" r:id="rId5"/>
    <p:sldId id="267" r:id="rId6"/>
    <p:sldId id="268" r:id="rId7"/>
    <p:sldId id="263" r:id="rId8"/>
    <p:sldId id="257" r:id="rId9"/>
    <p:sldId id="258" r:id="rId10"/>
    <p:sldId id="259" r:id="rId11"/>
    <p:sldId id="262" r:id="rId12"/>
    <p:sldId id="260"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59" autoAdjust="0"/>
    <p:restoredTop sz="86323" autoAdjust="0"/>
  </p:normalViewPr>
  <p:slideViewPr>
    <p:cSldViewPr>
      <p:cViewPr>
        <p:scale>
          <a:sx n="112" d="100"/>
          <a:sy n="112" d="100"/>
        </p:scale>
        <p:origin x="612" y="-4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C8DCF-02A5-4568-B15C-C41C5DFF8D51}" type="datetimeFigureOut">
              <a:rPr lang="en-US" smtClean="0"/>
              <a:pPr/>
              <a:t>12/5/2022</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08277-5DA2-4649-8286-5F906316B017}" type="slidenum">
              <a:rPr lang="en-US" smtClean="0"/>
              <a:pPr/>
              <a:t>‹N°›</a:t>
            </a:fld>
            <a:endParaRPr lang="en-US"/>
          </a:p>
        </p:txBody>
      </p:sp>
    </p:spTree>
    <p:extLst>
      <p:ext uri="{BB962C8B-B14F-4D97-AF65-F5344CB8AC3E}">
        <p14:creationId xmlns:p14="http://schemas.microsoft.com/office/powerpoint/2010/main" val="406782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FF08277-5DA2-4649-8286-5F906316B017}" type="slidenum">
              <a:rPr lang="en-US" smtClean="0"/>
              <a:pPr/>
              <a:t>1</a:t>
            </a:fld>
            <a:endParaRPr lang="en-US"/>
          </a:p>
        </p:txBody>
      </p:sp>
    </p:spTree>
    <p:extLst>
      <p:ext uri="{BB962C8B-B14F-4D97-AF65-F5344CB8AC3E}">
        <p14:creationId xmlns:p14="http://schemas.microsoft.com/office/powerpoint/2010/main" val="404799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0B9D1EED-E5EB-4AA0-9DE8-4D73D81F86C9}" type="datetimeFigureOut">
              <a:rPr lang="en-US" smtClean="0"/>
              <a:pPr/>
              <a:t>12/5/2022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03E2DBC-DA4D-498D-95AF-2402D3F748D3}" type="slidenum">
              <a:rPr lang="en-US" smtClean="0"/>
              <a:pPr/>
              <a:t>‹N°›</a:t>
            </a:fld>
            <a:endParaRPr lang="en-US"/>
          </a:p>
        </p:txBody>
      </p:sp>
    </p:spTree>
    <p:extLst>
      <p:ext uri="{BB962C8B-B14F-4D97-AF65-F5344CB8AC3E}">
        <p14:creationId xmlns:p14="http://schemas.microsoft.com/office/powerpoint/2010/main" val="252383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0B9D1EED-E5EB-4AA0-9DE8-4D73D81F86C9}" type="datetimeFigureOut">
              <a:rPr lang="en-US" smtClean="0"/>
              <a:pPr/>
              <a:t>12/5/2022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03E2DBC-DA4D-498D-95AF-2402D3F748D3}" type="slidenum">
              <a:rPr lang="en-US" smtClean="0"/>
              <a:pPr/>
              <a:t>‹N°›</a:t>
            </a:fld>
            <a:endParaRPr lang="en-US"/>
          </a:p>
        </p:txBody>
      </p:sp>
    </p:spTree>
    <p:extLst>
      <p:ext uri="{BB962C8B-B14F-4D97-AF65-F5344CB8AC3E}">
        <p14:creationId xmlns:p14="http://schemas.microsoft.com/office/powerpoint/2010/main" val="92077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0B9D1EED-E5EB-4AA0-9DE8-4D73D81F86C9}" type="datetimeFigureOut">
              <a:rPr lang="en-US" smtClean="0"/>
              <a:pPr/>
              <a:t>12/5/2022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03E2DBC-DA4D-498D-95AF-2402D3F748D3}" type="slidenum">
              <a:rPr lang="en-US" smtClean="0"/>
              <a:pPr/>
              <a:t>‹N°›</a:t>
            </a:fld>
            <a:endParaRPr lang="en-US"/>
          </a:p>
        </p:txBody>
      </p:sp>
    </p:spTree>
    <p:extLst>
      <p:ext uri="{BB962C8B-B14F-4D97-AF65-F5344CB8AC3E}">
        <p14:creationId xmlns:p14="http://schemas.microsoft.com/office/powerpoint/2010/main" val="72001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0B9D1EED-E5EB-4AA0-9DE8-4D73D81F86C9}" type="datetimeFigureOut">
              <a:rPr lang="en-US" smtClean="0"/>
              <a:pPr/>
              <a:t>12/5/2022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03E2DBC-DA4D-498D-95AF-2402D3F748D3}" type="slidenum">
              <a:rPr lang="en-US" smtClean="0"/>
              <a:pPr/>
              <a:t>‹N°›</a:t>
            </a:fld>
            <a:endParaRPr lang="en-US"/>
          </a:p>
        </p:txBody>
      </p:sp>
    </p:spTree>
    <p:extLst>
      <p:ext uri="{BB962C8B-B14F-4D97-AF65-F5344CB8AC3E}">
        <p14:creationId xmlns:p14="http://schemas.microsoft.com/office/powerpoint/2010/main" val="275400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B9D1EED-E5EB-4AA0-9DE8-4D73D81F86C9}" type="datetimeFigureOut">
              <a:rPr lang="en-US" smtClean="0"/>
              <a:pPr/>
              <a:t>12/5/2022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03E2DBC-DA4D-498D-95AF-2402D3F748D3}" type="slidenum">
              <a:rPr lang="en-US" smtClean="0"/>
              <a:pPr/>
              <a:t>‹N°›</a:t>
            </a:fld>
            <a:endParaRPr lang="en-US"/>
          </a:p>
        </p:txBody>
      </p:sp>
    </p:spTree>
    <p:extLst>
      <p:ext uri="{BB962C8B-B14F-4D97-AF65-F5344CB8AC3E}">
        <p14:creationId xmlns:p14="http://schemas.microsoft.com/office/powerpoint/2010/main" val="101503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0B9D1EED-E5EB-4AA0-9DE8-4D73D81F86C9}" type="datetimeFigureOut">
              <a:rPr lang="en-US" smtClean="0"/>
              <a:pPr/>
              <a:t>12/5/2022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03E2DBC-DA4D-498D-95AF-2402D3F748D3}" type="slidenum">
              <a:rPr lang="en-US" smtClean="0"/>
              <a:pPr/>
              <a:t>‹N°›</a:t>
            </a:fld>
            <a:endParaRPr lang="en-US"/>
          </a:p>
        </p:txBody>
      </p:sp>
    </p:spTree>
    <p:extLst>
      <p:ext uri="{BB962C8B-B14F-4D97-AF65-F5344CB8AC3E}">
        <p14:creationId xmlns:p14="http://schemas.microsoft.com/office/powerpoint/2010/main" val="114955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0B9D1EED-E5EB-4AA0-9DE8-4D73D81F86C9}" type="datetimeFigureOut">
              <a:rPr lang="en-US" smtClean="0"/>
              <a:pPr/>
              <a:t>12/5/2022</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503E2DBC-DA4D-498D-95AF-2402D3F748D3}" type="slidenum">
              <a:rPr lang="en-US" smtClean="0"/>
              <a:pPr/>
              <a:t>‹N°›</a:t>
            </a:fld>
            <a:endParaRPr lang="en-US"/>
          </a:p>
        </p:txBody>
      </p:sp>
    </p:spTree>
    <p:extLst>
      <p:ext uri="{BB962C8B-B14F-4D97-AF65-F5344CB8AC3E}">
        <p14:creationId xmlns:p14="http://schemas.microsoft.com/office/powerpoint/2010/main" val="370675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0B9D1EED-E5EB-4AA0-9DE8-4D73D81F86C9}" type="datetimeFigureOut">
              <a:rPr lang="en-US" smtClean="0"/>
              <a:pPr/>
              <a:t>12/5/2022</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503E2DBC-DA4D-498D-95AF-2402D3F748D3}" type="slidenum">
              <a:rPr lang="en-US" smtClean="0"/>
              <a:pPr/>
              <a:t>‹N°›</a:t>
            </a:fld>
            <a:endParaRPr lang="en-US"/>
          </a:p>
        </p:txBody>
      </p:sp>
    </p:spTree>
    <p:extLst>
      <p:ext uri="{BB962C8B-B14F-4D97-AF65-F5344CB8AC3E}">
        <p14:creationId xmlns:p14="http://schemas.microsoft.com/office/powerpoint/2010/main" val="259683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9D1EED-E5EB-4AA0-9DE8-4D73D81F86C9}" type="datetimeFigureOut">
              <a:rPr lang="en-US" smtClean="0"/>
              <a:pPr/>
              <a:t>12/5/2022</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503E2DBC-DA4D-498D-95AF-2402D3F748D3}" type="slidenum">
              <a:rPr lang="en-US" smtClean="0"/>
              <a:pPr/>
              <a:t>‹N°›</a:t>
            </a:fld>
            <a:endParaRPr lang="en-US"/>
          </a:p>
        </p:txBody>
      </p:sp>
    </p:spTree>
    <p:extLst>
      <p:ext uri="{BB962C8B-B14F-4D97-AF65-F5344CB8AC3E}">
        <p14:creationId xmlns:p14="http://schemas.microsoft.com/office/powerpoint/2010/main" val="357141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B9D1EED-E5EB-4AA0-9DE8-4D73D81F86C9}" type="datetimeFigureOut">
              <a:rPr lang="en-US" smtClean="0"/>
              <a:pPr/>
              <a:t>12/5/2022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03E2DBC-DA4D-498D-95AF-2402D3F748D3}" type="slidenum">
              <a:rPr lang="en-US" smtClean="0"/>
              <a:pPr/>
              <a:t>‹N°›</a:t>
            </a:fld>
            <a:endParaRPr lang="en-US"/>
          </a:p>
        </p:txBody>
      </p:sp>
    </p:spTree>
    <p:extLst>
      <p:ext uri="{BB962C8B-B14F-4D97-AF65-F5344CB8AC3E}">
        <p14:creationId xmlns:p14="http://schemas.microsoft.com/office/powerpoint/2010/main" val="80555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B9D1EED-E5EB-4AA0-9DE8-4D73D81F86C9}" type="datetimeFigureOut">
              <a:rPr lang="en-US" smtClean="0"/>
              <a:pPr/>
              <a:t>12/5/2022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03E2DBC-DA4D-498D-95AF-2402D3F748D3}" type="slidenum">
              <a:rPr lang="en-US" smtClean="0"/>
              <a:pPr/>
              <a:t>‹N°›</a:t>
            </a:fld>
            <a:endParaRPr lang="en-US"/>
          </a:p>
        </p:txBody>
      </p:sp>
    </p:spTree>
    <p:extLst>
      <p:ext uri="{BB962C8B-B14F-4D97-AF65-F5344CB8AC3E}">
        <p14:creationId xmlns:p14="http://schemas.microsoft.com/office/powerpoint/2010/main" val="98850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D1EED-E5EB-4AA0-9DE8-4D73D81F86C9}" type="datetimeFigureOut">
              <a:rPr lang="en-US" smtClean="0"/>
              <a:pPr/>
              <a:t>12/5/2022</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E2DBC-DA4D-498D-95AF-2402D3F748D3}" type="slidenum">
              <a:rPr lang="en-US" smtClean="0"/>
              <a:pPr/>
              <a:t>‹N°›</a:t>
            </a:fld>
            <a:endParaRPr lang="en-US"/>
          </a:p>
        </p:txBody>
      </p:sp>
    </p:spTree>
    <p:extLst>
      <p:ext uri="{BB962C8B-B14F-4D97-AF65-F5344CB8AC3E}">
        <p14:creationId xmlns:p14="http://schemas.microsoft.com/office/powerpoint/2010/main" val="2988543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829654" y="4011631"/>
            <a:ext cx="7772400" cy="2060575"/>
          </a:xfrm>
          <a:solidFill>
            <a:srgbClr val="FFFF00"/>
          </a:solidFill>
        </p:spPr>
        <p:txBody>
          <a:bodyPr numCol="1">
            <a:noAutofit/>
          </a:bodyPr>
          <a:lstStyle/>
          <a:p>
            <a:r>
              <a:rPr lang="fr-FR" sz="4000" b="1" dirty="0"/>
              <a:t>ASSOCIATION NATIONALE DES JEUNES HANDICAPES DU CAMEROUN</a:t>
            </a:r>
            <a:endParaRPr lang="en-US" sz="4000" b="1" dirty="0"/>
          </a:p>
        </p:txBody>
      </p:sp>
      <p:grpSp>
        <p:nvGrpSpPr>
          <p:cNvPr id="8" name="Group 3"/>
          <p:cNvGrpSpPr>
            <a:grpSpLocks/>
          </p:cNvGrpSpPr>
          <p:nvPr/>
        </p:nvGrpSpPr>
        <p:grpSpPr bwMode="auto">
          <a:xfrm>
            <a:off x="3649054" y="442175"/>
            <a:ext cx="2133600" cy="2772511"/>
            <a:chOff x="10655" y="10494"/>
            <a:chExt cx="107" cy="111"/>
          </a:xfrm>
        </p:grpSpPr>
        <p:grpSp>
          <p:nvGrpSpPr>
            <p:cNvPr id="9" name="Group 4"/>
            <p:cNvGrpSpPr>
              <a:grpSpLocks/>
            </p:cNvGrpSpPr>
            <p:nvPr/>
          </p:nvGrpSpPr>
          <p:grpSpPr bwMode="auto">
            <a:xfrm>
              <a:off x="10655" y="10494"/>
              <a:ext cx="105" cy="98"/>
              <a:chOff x="10712" y="10874"/>
              <a:chExt cx="28" cy="26"/>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8" y="10878"/>
                <a:ext cx="17" cy="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2" y="10888"/>
                <a:ext cx="11" cy="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p:cNvPicPr preferRelativeResize="0">
                <a:picLocks noChangeArrowheads="1"/>
              </p:cNvPicPr>
              <p:nvPr/>
            </p:nvPicPr>
            <p:blipFill>
              <a:blip r:embed="rId5" cstate="print">
                <a:extLst>
                  <a:ext uri="{28A0092B-C50C-407E-A947-70E740481C1C}">
                    <a14:useLocalDpi xmlns:a14="http://schemas.microsoft.com/office/drawing/2010/main" val="0"/>
                  </a:ext>
                </a:extLst>
              </a:blip>
              <a:srcRect r="266" b="93"/>
              <a:stretch>
                <a:fillRect/>
              </a:stretch>
            </p:blipFill>
            <p:spPr bwMode="auto">
              <a:xfrm rot="1479878" flipH="1">
                <a:off x="10717" y="10874"/>
                <a:ext cx="10" cy="1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731" y="10888"/>
                <a:ext cx="10" cy="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0" name="WordArt 9"/>
            <p:cNvSpPr>
              <a:spLocks noChangeArrowheads="1" noChangeShapeType="1" noTextEdit="1"/>
            </p:cNvSpPr>
            <p:nvPr/>
          </p:nvSpPr>
          <p:spPr bwMode="auto">
            <a:xfrm>
              <a:off x="10655" y="10593"/>
              <a:ext cx="107" cy="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3366CC"/>
                    </a:solidFill>
                    <a:round/>
                    <a:headEnd/>
                    <a:tailEnd/>
                  </a:ln>
                  <a:solidFill>
                    <a:srgbClr val="3366CC"/>
                  </a:solidFill>
                  <a:effectLst/>
                  <a:latin typeface="Arial Black"/>
                </a:rPr>
                <a:t>ANAJEHCAM</a:t>
              </a:r>
            </a:p>
          </p:txBody>
        </p:sp>
      </p:grpSp>
    </p:spTree>
    <p:extLst>
      <p:ext uri="{BB962C8B-B14F-4D97-AF65-F5344CB8AC3E}">
        <p14:creationId xmlns:p14="http://schemas.microsoft.com/office/powerpoint/2010/main" val="138507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Documents and Settings\JP\Mes documents\Mes images\EDEA &amp; TOUS A L'ANTENNE\EDEA &amp; TOUS A L'ANTENNE 013.jpg"/>
          <p:cNvPicPr/>
          <p:nvPr/>
        </p:nvPicPr>
        <p:blipFill>
          <a:blip r:embed="rId2" cstate="print"/>
          <a:srcRect/>
          <a:stretch>
            <a:fillRect/>
          </a:stretch>
        </p:blipFill>
        <p:spPr bwMode="auto">
          <a:xfrm>
            <a:off x="762000" y="1600200"/>
            <a:ext cx="3233936" cy="3340968"/>
          </a:xfrm>
          <a:prstGeom prst="rect">
            <a:avLst/>
          </a:prstGeom>
          <a:noFill/>
          <a:ln w="9525">
            <a:noFill/>
            <a:miter lim="800000"/>
            <a:headEnd/>
            <a:tailEnd/>
          </a:ln>
        </p:spPr>
      </p:pic>
      <p:pic>
        <p:nvPicPr>
          <p:cNvPr id="7" name="Image 6" descr="C:\Documents and Settings\JP\Mes documents\Mes images\EDEA &amp; TOUS A L'ANTENNE\EDEA &amp; TOUS A L'ANTENNE 026.jpg"/>
          <p:cNvPicPr/>
          <p:nvPr/>
        </p:nvPicPr>
        <p:blipFill rotWithShape="1">
          <a:blip r:embed="rId3" cstate="print"/>
          <a:srcRect b="11413"/>
          <a:stretch/>
        </p:blipFill>
        <p:spPr bwMode="auto">
          <a:xfrm>
            <a:off x="4219575" y="1600200"/>
            <a:ext cx="3705225" cy="3340968"/>
          </a:xfrm>
          <a:prstGeom prst="rect">
            <a:avLst/>
          </a:prstGeom>
          <a:noFill/>
          <a:ln w="9525">
            <a:noFill/>
            <a:miter lim="800000"/>
            <a:headEnd/>
            <a:tailEnd/>
          </a:ln>
        </p:spPr>
      </p:pic>
      <p:sp>
        <p:nvSpPr>
          <p:cNvPr id="10" name="ZoneTexte 9"/>
          <p:cNvSpPr txBox="1"/>
          <p:nvPr/>
        </p:nvSpPr>
        <p:spPr>
          <a:xfrm>
            <a:off x="1143000" y="457200"/>
            <a:ext cx="7239000" cy="400110"/>
          </a:xfrm>
          <a:prstGeom prst="rect">
            <a:avLst/>
          </a:prstGeom>
          <a:noFill/>
        </p:spPr>
        <p:txBody>
          <a:bodyPr wrap="square" rtlCol="0">
            <a:spAutoFit/>
          </a:bodyPr>
          <a:lstStyle/>
          <a:p>
            <a:pPr algn="ctr"/>
            <a:r>
              <a:rPr lang="fr-FR" sz="2000" b="1" dirty="0"/>
              <a:t>CAMPAGNE DE SENSIBILISATION A EDEA</a:t>
            </a:r>
            <a:endParaRPr lang="en-US" sz="2000" b="1" dirty="0"/>
          </a:p>
        </p:txBody>
      </p:sp>
    </p:spTree>
    <p:extLst>
      <p:ext uri="{BB962C8B-B14F-4D97-AF65-F5344CB8AC3E}">
        <p14:creationId xmlns:p14="http://schemas.microsoft.com/office/powerpoint/2010/main" val="114985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SAUVEGARDES ANAJEHCAM\DOCUMENTS\DOSSIERS FOPA 2\CAMPAGNE DLA 2012\CAMPAGNE DLA 2012 1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57400"/>
            <a:ext cx="4069976"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SAUVEGARDES ANAJEHCAM\DOCUMENTS\DOSSIERS FOPA 2\CAMPAGNE DLA 2012\CAMPAGNE DLA 2012 1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057400"/>
            <a:ext cx="3962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295400" y="381000"/>
            <a:ext cx="6858000" cy="461665"/>
          </a:xfrm>
          <a:prstGeom prst="rect">
            <a:avLst/>
          </a:prstGeom>
          <a:noFill/>
        </p:spPr>
        <p:txBody>
          <a:bodyPr wrap="square" rtlCol="0">
            <a:spAutoFit/>
          </a:bodyPr>
          <a:lstStyle/>
          <a:p>
            <a:pPr algn="ctr"/>
            <a:r>
              <a:rPr lang="fr-FR" sz="2400" b="1" dirty="0"/>
              <a:t>CAMPAGNE A DOUALA</a:t>
            </a:r>
            <a:endParaRPr lang="en-US" b="1" dirty="0"/>
          </a:p>
        </p:txBody>
      </p:sp>
    </p:spTree>
    <p:extLst>
      <p:ext uri="{BB962C8B-B14F-4D97-AF65-F5344CB8AC3E}">
        <p14:creationId xmlns:p14="http://schemas.microsoft.com/office/powerpoint/2010/main" val="270967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EFFETS MULTIPLICATEURS</a:t>
            </a:r>
            <a:endParaRPr lang="en-US" dirty="0"/>
          </a:p>
        </p:txBody>
      </p:sp>
      <p:pic>
        <p:nvPicPr>
          <p:cNvPr id="4" name="Picture 2" descr="C:\Users\User\Documents\PHOTO FONDATION MTN-HANDISCHOOL 2012\100_24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987"/>
          <a:stretch/>
        </p:blipFill>
        <p:spPr bwMode="auto">
          <a:xfrm>
            <a:off x="226669" y="1417638"/>
            <a:ext cx="8460131" cy="495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4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ocuments\PHOTO HANDISCHOOL GOAL 2012\100_227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896"/>
          <a:stretch/>
        </p:blipFill>
        <p:spPr bwMode="auto">
          <a:xfrm>
            <a:off x="762000" y="836712"/>
            <a:ext cx="7670789" cy="510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616" y="2551837"/>
            <a:ext cx="6553200" cy="1754326"/>
          </a:xfrm>
          <a:prstGeom prst="rect">
            <a:avLst/>
          </a:prstGeom>
        </p:spPr>
        <p:txBody>
          <a:bodyPr wrap="square">
            <a:spAutoFit/>
          </a:bodyPr>
          <a:lstStyle/>
          <a:p>
            <a:pPr algn="ctr"/>
            <a:r>
              <a:rPr lang="fr-FR" sz="3600" dirty="0"/>
              <a:t>PROJET </a:t>
            </a:r>
          </a:p>
          <a:p>
            <a:pPr algn="ctr"/>
            <a:r>
              <a:rPr lang="fr-FR" sz="3600" b="1" dirty="0"/>
              <a:t>« HANDICAPS ET ACTIONS POLITIQUES »</a:t>
            </a:r>
            <a:endParaRPr lang="en-US" b="1" dirty="0"/>
          </a:p>
        </p:txBody>
      </p:sp>
    </p:spTree>
    <p:extLst>
      <p:ext uri="{BB962C8B-B14F-4D97-AF65-F5344CB8AC3E}">
        <p14:creationId xmlns:p14="http://schemas.microsoft.com/office/powerpoint/2010/main" val="82600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1- Brève description du projet</a:t>
            </a:r>
            <a:endParaRPr lang="en-US" dirty="0"/>
          </a:p>
        </p:txBody>
      </p:sp>
      <p:sp>
        <p:nvSpPr>
          <p:cNvPr id="4" name="Rectangle 3"/>
          <p:cNvSpPr/>
          <p:nvPr/>
        </p:nvSpPr>
        <p:spPr>
          <a:xfrm>
            <a:off x="457200" y="1371600"/>
            <a:ext cx="8229600" cy="5355312"/>
          </a:xfrm>
          <a:prstGeom prst="rect">
            <a:avLst/>
          </a:prstGeom>
        </p:spPr>
        <p:txBody>
          <a:bodyPr wrap="square">
            <a:spAutoFit/>
          </a:bodyPr>
          <a:lstStyle/>
          <a:p>
            <a:endParaRPr lang="en-US" dirty="0"/>
          </a:p>
          <a:p>
            <a:pPr algn="just"/>
            <a:r>
              <a:rPr lang="fr-FR" sz="3600" dirty="0"/>
              <a:t>Placer les personnes handicapées à l’épicentre des préoccupations politiques, en les encourageant à oser prendre leur destin en main, fort de la conviction selon laquelle les personnes handicapées seront véritablement épanouies dans nos cités lorsque les acteurs politiques composeront avec elles ou lorsqu’elles deviendront des acteurs politiques.</a:t>
            </a:r>
            <a:endParaRPr lang="en-US" sz="3600" dirty="0"/>
          </a:p>
        </p:txBody>
      </p:sp>
    </p:spTree>
    <p:extLst>
      <p:ext uri="{BB962C8B-B14F-4D97-AF65-F5344CB8AC3E}">
        <p14:creationId xmlns:p14="http://schemas.microsoft.com/office/powerpoint/2010/main" val="324839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2- Réalisation (outputs, impacts, les résultats obtenu à travers les objectifs du projet)</a:t>
            </a:r>
            <a:endParaRPr lang="en-US" dirty="0"/>
          </a:p>
        </p:txBody>
      </p:sp>
      <p:sp>
        <p:nvSpPr>
          <p:cNvPr id="3" name="Espace réservé du contenu 2"/>
          <p:cNvSpPr>
            <a:spLocks noGrp="1"/>
          </p:cNvSpPr>
          <p:nvPr>
            <p:ph idx="1"/>
          </p:nvPr>
        </p:nvSpPr>
        <p:spPr/>
        <p:txBody>
          <a:bodyPr>
            <a:normAutofit fontScale="40000" lnSpcReduction="20000"/>
          </a:bodyPr>
          <a:lstStyle/>
          <a:p>
            <a:pPr lvl="0"/>
            <a:endParaRPr lang="en-US" dirty="0"/>
          </a:p>
          <a:p>
            <a:pPr algn="just"/>
            <a:r>
              <a:rPr lang="fr-FR" b="1" u="sng" dirty="0"/>
              <a:t>Le 30 Juin 2012</a:t>
            </a:r>
            <a:r>
              <a:rPr lang="fr-FR" dirty="0"/>
              <a:t>  Douala , séminaire de renforcement des capacités de 15  responsables d’associations d’encadrement des personnes handicapées de la Région du Littoral sur deux modules : 1- Les enjeux de la refonte des listes électorales, la biométrie et la décentralisation ; 2- La notion de droit de l’homme en période électorale, et la nécessité d’inclure le facteur handicap dans le système  de gouvernance au Cameroun. Nous nous sommes adressés à la presse ce même jour pour évoquer les difficultés que les personnes handicapées éprouvent quant à l’exercice de leur souveraineté politique ;</a:t>
            </a:r>
            <a:endParaRPr lang="en-US" dirty="0"/>
          </a:p>
          <a:p>
            <a:pPr algn="just"/>
            <a:r>
              <a:rPr lang="fr-FR" b="1" u="sng" dirty="0"/>
              <a:t>Le 17 Juillet 2012</a:t>
            </a:r>
            <a:r>
              <a:rPr lang="fr-FR" dirty="0"/>
              <a:t>, nous avons organisé un débat télévisé sur les antennes de Canal 2, à l’émission TOUS A L’ANTENNE, où avec 03 journalistes (Jean Jacques ZE, Carole YIMELON et Jean Christian AKAM), 01 Acteur politique, 03 Acteurs de la société civile et 01 Juriste, nous avons discuté sur la situation sociopolitique et économique des personnes handicapées dans notre pays qui est somme toute lamentable !</a:t>
            </a:r>
            <a:endParaRPr lang="en-US" dirty="0"/>
          </a:p>
          <a:p>
            <a:pPr algn="just"/>
            <a:r>
              <a:rPr lang="fr-FR" b="1" u="sng" dirty="0"/>
              <a:t>Le 20 Juillet 2012</a:t>
            </a:r>
            <a:r>
              <a:rPr lang="fr-FR" dirty="0"/>
              <a:t>, nous sommes descendus à Nkongsamba pour une campagne de sensibilisation des personnes handicapées sur la nécessité de s’inscrire massivement sur des listes électorales et oser parler de leur propre voix pendant les échéances à venir (municipales/législatives)</a:t>
            </a:r>
            <a:endParaRPr lang="en-US" dirty="0"/>
          </a:p>
          <a:p>
            <a:pPr algn="just"/>
            <a:r>
              <a:rPr lang="fr-FR" b="1" u="sng" dirty="0"/>
              <a:t>Le 21 Juillet 2012</a:t>
            </a:r>
            <a:r>
              <a:rPr lang="fr-FR" dirty="0"/>
              <a:t>, nous avons mené un débat radiodiffusé sur cauris FM sur la participation politique des personnes handicapées dans notre pays, où 01 acteur politique, 02 acteurs de la société civile, 01 journaliste et 01 assistante sociale ont mené les débats.</a:t>
            </a:r>
            <a:endParaRPr lang="en-US" dirty="0"/>
          </a:p>
          <a:p>
            <a:pPr algn="just"/>
            <a:r>
              <a:rPr lang="fr-FR" b="1" u="sng" dirty="0"/>
              <a:t>Le 27 Juillet 2012</a:t>
            </a:r>
            <a:r>
              <a:rPr lang="fr-FR" dirty="0"/>
              <a:t> nous sommes allés à Edéa pour une campagne de sensibilisation des personnes handicapées  sur la nécessité de participation massive aux élections.</a:t>
            </a:r>
            <a:endParaRPr lang="en-US" dirty="0"/>
          </a:p>
          <a:p>
            <a:pPr algn="just"/>
            <a:r>
              <a:rPr lang="fr-FR" b="1" u="sng" dirty="0"/>
              <a:t>Le 03 Août 2012</a:t>
            </a:r>
            <a:r>
              <a:rPr lang="fr-FR" dirty="0"/>
              <a:t> à Douala, nous avons bouclé ce projet avec une campagne de sensibilisation qui a vu  plus d’une centaine de personnes handicapées réunies, s’interrogeant des questions d’actualité.</a:t>
            </a:r>
            <a:endParaRPr lang="en-US" dirty="0"/>
          </a:p>
          <a:p>
            <a:endParaRPr lang="en-US" dirty="0"/>
          </a:p>
        </p:txBody>
      </p:sp>
    </p:spTree>
    <p:extLst>
      <p:ext uri="{BB962C8B-B14F-4D97-AF65-F5344CB8AC3E}">
        <p14:creationId xmlns:p14="http://schemas.microsoft.com/office/powerpoint/2010/main" val="294527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3- Leçons apprises</a:t>
            </a:r>
            <a:endParaRPr lang="en-US" dirty="0"/>
          </a:p>
        </p:txBody>
      </p:sp>
      <p:sp>
        <p:nvSpPr>
          <p:cNvPr id="3" name="Espace réservé du contenu 2"/>
          <p:cNvSpPr>
            <a:spLocks noGrp="1"/>
          </p:cNvSpPr>
          <p:nvPr>
            <p:ph idx="1"/>
          </p:nvPr>
        </p:nvSpPr>
        <p:spPr/>
        <p:txBody>
          <a:bodyPr>
            <a:normAutofit fontScale="92500" lnSpcReduction="10000"/>
          </a:bodyPr>
          <a:lstStyle/>
          <a:p>
            <a:pPr lvl="0"/>
            <a:endParaRPr lang="en-US" dirty="0"/>
          </a:p>
          <a:p>
            <a:pPr algn="just"/>
            <a:r>
              <a:rPr lang="fr-FR" dirty="0"/>
              <a:t>Nous avons compris combien il était important de réchauffer  l’ardeur militant de ces citoyens qui s’étaient bien inscrits sur des listes électorales, mais sont frustrés de ce qu’ils n’ont pas pu voter, eu égard aux difficultés d’obtenir leur carte d’électeur lors de l’élection présidentielle de 2012. Nous avons pu lever l’équivoque en maintenir leur intérêt en haleine, comme quoi rien n’est jamais gagné d’avance.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87936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4- Perspectives d’avenir</a:t>
            </a:r>
            <a:endParaRPr lang="en-US" dirty="0"/>
          </a:p>
        </p:txBody>
      </p:sp>
      <p:sp>
        <p:nvSpPr>
          <p:cNvPr id="3" name="Espace réservé du contenu 2"/>
          <p:cNvSpPr>
            <a:spLocks noGrp="1"/>
          </p:cNvSpPr>
          <p:nvPr>
            <p:ph idx="1"/>
          </p:nvPr>
        </p:nvSpPr>
        <p:spPr/>
        <p:txBody>
          <a:bodyPr>
            <a:normAutofit fontScale="85000" lnSpcReduction="10000"/>
          </a:bodyPr>
          <a:lstStyle/>
          <a:p>
            <a:endParaRPr lang="en-US" dirty="0"/>
          </a:p>
          <a:p>
            <a:pPr algn="just"/>
            <a:r>
              <a:rPr lang="fr-FR" dirty="0"/>
              <a:t>Nous entendons persévérer dans la même lancée, en cherchant d’autres financements pour parachever cet œuvre de sensibilisation et d’aide à l’inscription, en même temps que nous allons continuer à susciter des vocations dans   les autres Régions du pays  afin qu’un jour nous ayons des personnes handicapées dans les sphères de prise de décision qui puissent défendre leurs intérêts de leur propre voix , avec un grand espoir que </a:t>
            </a:r>
            <a:r>
              <a:rPr lang="fr-FR" dirty="0" err="1"/>
              <a:t>Counterpart</a:t>
            </a:r>
            <a:r>
              <a:rPr lang="fr-FR" dirty="0"/>
              <a:t> International ne nous laisse pas orphelins en fermant sa représentation du Cameroun.</a:t>
            </a:r>
            <a:endParaRPr lang="en-US" dirty="0"/>
          </a:p>
          <a:p>
            <a:endParaRPr lang="en-US" dirty="0"/>
          </a:p>
        </p:txBody>
      </p:sp>
    </p:spTree>
    <p:extLst>
      <p:ext uri="{BB962C8B-B14F-4D97-AF65-F5344CB8AC3E}">
        <p14:creationId xmlns:p14="http://schemas.microsoft.com/office/powerpoint/2010/main" val="2869527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SAUVEGARDES ANAJEHCAM\DOCUMENTS\DOSSIERS FOPA 2\PHOTO SEMIN\PHOTO SEMIN 03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0"/>
            <a:ext cx="3507971" cy="3167149"/>
          </a:xfrm>
          <a:prstGeom prst="rect">
            <a:avLst/>
          </a:prstGeom>
          <a:noFill/>
          <a:ln>
            <a:noFill/>
          </a:ln>
        </p:spPr>
      </p:pic>
      <p:pic>
        <p:nvPicPr>
          <p:cNvPr id="5" name="Image 4" descr="C:\SAUVEGARDES ANAJEHCAM\DOCUMENTS\DOSSIERS FOPA 2\PHOTO SEMIN\PHOTO SEMIN 148.jpg"/>
          <p:cNvPicPr/>
          <p:nvPr/>
        </p:nvPicPr>
        <p:blipFill rotWithShape="1">
          <a:blip r:embed="rId3" cstate="print">
            <a:extLst>
              <a:ext uri="{28A0092B-C50C-407E-A947-70E740481C1C}">
                <a14:useLocalDpi xmlns:a14="http://schemas.microsoft.com/office/drawing/2010/main" val="0"/>
              </a:ext>
            </a:extLst>
          </a:blip>
          <a:srcRect t="16835"/>
          <a:stretch/>
        </p:blipFill>
        <p:spPr bwMode="auto">
          <a:xfrm>
            <a:off x="4343400" y="2286000"/>
            <a:ext cx="4648200" cy="3162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598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496"/>
            <a:ext cx="7772400" cy="1470025"/>
          </a:xfrm>
        </p:spPr>
        <p:txBody>
          <a:bodyPr>
            <a:normAutofit/>
          </a:bodyPr>
          <a:lstStyle/>
          <a:p>
            <a:r>
              <a:rPr lang="fr-FR" sz="2700" dirty="0"/>
              <a:t>DEBAT TELEVISEE SUR LA SITUATION SOCIOPOLITIQUE ET ECONOMIQUE DES PERSONNES HANDICAPEES AU CAMEROUN</a:t>
            </a:r>
            <a:endParaRPr lang="en-US" dirty="0"/>
          </a:p>
        </p:txBody>
      </p:sp>
      <p:pic>
        <p:nvPicPr>
          <p:cNvPr id="4" name="Image 3" descr="C:\Documents and Settings\JP\Mes documents\Mes images\EDEA &amp; TOUS A L'ANTENNE\EDEA &amp; TOUS A L'ANTENNE 009.jpg"/>
          <p:cNvPicPr/>
          <p:nvPr/>
        </p:nvPicPr>
        <p:blipFill>
          <a:blip r:embed="rId2" cstate="print"/>
          <a:srcRect/>
          <a:stretch>
            <a:fillRect/>
          </a:stretch>
        </p:blipFill>
        <p:spPr bwMode="auto">
          <a:xfrm>
            <a:off x="914400" y="1752600"/>
            <a:ext cx="3352800" cy="3428999"/>
          </a:xfrm>
          <a:prstGeom prst="rect">
            <a:avLst/>
          </a:prstGeom>
          <a:noFill/>
          <a:ln w="9525">
            <a:noFill/>
            <a:miter lim="800000"/>
            <a:headEnd/>
            <a:tailEnd/>
          </a:ln>
        </p:spPr>
      </p:pic>
      <p:pic>
        <p:nvPicPr>
          <p:cNvPr id="4098" name="Picture 2" descr="C:\SAUVEGARDES ANAJEHCAM\DOCUMENTS\DOSSIERS FOPA 2\EDEA &amp; TOUS A L'ANTENNE\EDEA &amp; TOUS A L'ANTENNE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52600"/>
            <a:ext cx="3581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50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Documents and Settings\JP\Mes documents\Mes images\CAMPAGNE NKONGSAMBA\CAMPAGNE NKONGSAMBA 016.jpg"/>
          <p:cNvPicPr/>
          <p:nvPr/>
        </p:nvPicPr>
        <p:blipFill rotWithShape="1">
          <a:blip r:embed="rId2" cstate="print"/>
          <a:srcRect t="19612" b="6889"/>
          <a:stretch/>
        </p:blipFill>
        <p:spPr bwMode="auto">
          <a:xfrm>
            <a:off x="395536" y="1676400"/>
            <a:ext cx="3600400" cy="3429000"/>
          </a:xfrm>
          <a:prstGeom prst="rect">
            <a:avLst/>
          </a:prstGeom>
          <a:noFill/>
          <a:ln w="9525">
            <a:noFill/>
            <a:miter lim="800000"/>
            <a:headEnd/>
            <a:tailEnd/>
          </a:ln>
        </p:spPr>
      </p:pic>
      <p:pic>
        <p:nvPicPr>
          <p:cNvPr id="6" name="Image 5" descr="C:\Documents and Settings\JP\Mes documents\Mes images\CAMPAGNE NKONGSAMBA\CAMPAGNE NKONGSAMBA 018.jpg"/>
          <p:cNvPicPr/>
          <p:nvPr/>
        </p:nvPicPr>
        <p:blipFill>
          <a:blip r:embed="rId3" cstate="print"/>
          <a:srcRect/>
          <a:stretch>
            <a:fillRect/>
          </a:stretch>
        </p:blipFill>
        <p:spPr bwMode="auto">
          <a:xfrm>
            <a:off x="3995936" y="1676400"/>
            <a:ext cx="4462264" cy="3429000"/>
          </a:xfrm>
          <a:prstGeom prst="rect">
            <a:avLst/>
          </a:prstGeom>
          <a:noFill/>
          <a:ln w="9525">
            <a:noFill/>
            <a:miter lim="800000"/>
            <a:headEnd/>
            <a:tailEnd/>
          </a:ln>
        </p:spPr>
      </p:pic>
      <p:sp>
        <p:nvSpPr>
          <p:cNvPr id="4" name="ZoneTexte 3"/>
          <p:cNvSpPr txBox="1"/>
          <p:nvPr/>
        </p:nvSpPr>
        <p:spPr>
          <a:xfrm>
            <a:off x="1143000" y="457200"/>
            <a:ext cx="7239000" cy="369332"/>
          </a:xfrm>
          <a:prstGeom prst="rect">
            <a:avLst/>
          </a:prstGeom>
          <a:noFill/>
        </p:spPr>
        <p:txBody>
          <a:bodyPr wrap="square" rtlCol="0">
            <a:spAutoFit/>
          </a:bodyPr>
          <a:lstStyle/>
          <a:p>
            <a:pPr algn="ctr"/>
            <a:r>
              <a:rPr lang="fr-FR" b="1" dirty="0"/>
              <a:t>CAMPAGNE DE SENSIBILISATION A NKONGSAMBA</a:t>
            </a:r>
            <a:endParaRPr lang="en-US" b="1" dirty="0"/>
          </a:p>
        </p:txBody>
      </p:sp>
    </p:spTree>
    <p:extLst>
      <p:ext uri="{BB962C8B-B14F-4D97-AF65-F5344CB8AC3E}">
        <p14:creationId xmlns:p14="http://schemas.microsoft.com/office/powerpoint/2010/main" val="40833527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4257</TotalTime>
  <Words>599</Words>
  <Application>Microsoft Office PowerPoint</Application>
  <PresentationFormat>Affichage à l'écran (4:3)</PresentationFormat>
  <Paragraphs>27</Paragraphs>
  <Slides>13</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Arial Black</vt:lpstr>
      <vt:lpstr>Calibri</vt:lpstr>
      <vt:lpstr>Thème Office</vt:lpstr>
      <vt:lpstr>ASSOCIATION NATIONALE DES JEUNES HANDICAPES DU CAMEROUN</vt:lpstr>
      <vt:lpstr>Présentation PowerPoint</vt:lpstr>
      <vt:lpstr>1- Brève description du projet</vt:lpstr>
      <vt:lpstr>2- Réalisation (outputs, impacts, les résultats obtenu à travers les objectifs du projet)</vt:lpstr>
      <vt:lpstr>3- Leçons apprises</vt:lpstr>
      <vt:lpstr>4- Perspectives d’avenir</vt:lpstr>
      <vt:lpstr>Présentation PowerPoint</vt:lpstr>
      <vt:lpstr>DEBAT TELEVISEE SUR LA SITUATION SOCIOPOLITIQUE ET ECONOMIQUE DES PERSONNES HANDICAPEES AU CAMEROUN</vt:lpstr>
      <vt:lpstr>Présentation PowerPoint</vt:lpstr>
      <vt:lpstr>Présentation PowerPoint</vt:lpstr>
      <vt:lpstr>Présentation PowerPoint</vt:lpstr>
      <vt:lpstr>EFFETS MULTIPLICATEURS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Anajehcam</cp:lastModifiedBy>
  <cp:revision>16</cp:revision>
  <dcterms:created xsi:type="dcterms:W3CDTF">2012-10-08T14:56:34Z</dcterms:created>
  <dcterms:modified xsi:type="dcterms:W3CDTF">2022-12-05T12:50:32Z</dcterms:modified>
</cp:coreProperties>
</file>